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20" r:id="rId2"/>
    <p:sldId id="2140" r:id="rId3"/>
    <p:sldId id="2138" r:id="rId4"/>
    <p:sldId id="2113" r:id="rId5"/>
    <p:sldId id="2145" r:id="rId6"/>
    <p:sldId id="2147" r:id="rId7"/>
    <p:sldId id="2151" r:id="rId8"/>
    <p:sldId id="2141" r:id="rId9"/>
    <p:sldId id="2153" r:id="rId10"/>
    <p:sldId id="2154" r:id="rId11"/>
    <p:sldId id="2142" r:id="rId12"/>
    <p:sldId id="2081" r:id="rId13"/>
    <p:sldId id="2146" r:id="rId14"/>
    <p:sldId id="2152" r:id="rId15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24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Beaver showing areas of clear skies to the east and north (Fort Yukon area) with heavy overcast to the south and southwest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</a:t>
            </a:r>
            <a:r>
              <a:rPr lang="en-US" dirty="0" err="1" smtClean="0"/>
              <a:t>Chalkyitsik</a:t>
            </a:r>
            <a:r>
              <a:rPr lang="en-US" dirty="0" smtClean="0"/>
              <a:t> showing open to partly cloudy skies to the west and southwest</a:t>
            </a:r>
            <a:r>
              <a:rPr lang="en-US" baseline="0" dirty="0" smtClean="0"/>
              <a:t> </a:t>
            </a:r>
            <a:r>
              <a:rPr lang="en-US" dirty="0" smtClean="0"/>
              <a:t>(Fort Yukon), but storms and active precipitation to the east and north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Conditions cleared after 1300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AVCAM sky pictures from Fort Yukon show mostly overcast skies despite forecast for</a:t>
            </a:r>
            <a:r>
              <a:rPr lang="en-US" baseline="0" dirty="0" smtClean="0"/>
              <a:t> clear sky conditions and clear skies in the vicinity</a:t>
            </a:r>
            <a:endParaRPr lang="en-US" dirty="0" smtClean="0"/>
          </a:p>
          <a:p>
            <a:r>
              <a:rPr lang="en-US" dirty="0" smtClean="0"/>
              <a:t>See http://</a:t>
            </a:r>
            <a:r>
              <a:rPr lang="en-US" dirty="0" err="1" smtClean="0"/>
              <a:t>avcams.faa.gov</a:t>
            </a:r>
            <a:r>
              <a:rPr lang="en-US" dirty="0" smtClean="0"/>
              <a:t>/ for an interactive map of Alaska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AirSWOT</a:t>
            </a:r>
            <a:r>
              <a:rPr lang="en-US" sz="1000" dirty="0" smtClean="0"/>
              <a:t> Campaign #1/July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20 July 2017 (DOY  201) </a:t>
            </a:r>
          </a:p>
          <a:p>
            <a:pPr eaLnBrk="1" hangingPunct="1"/>
            <a:r>
              <a:rPr lang="en-US" sz="2400" b="1" dirty="0" err="1" smtClean="0"/>
              <a:t>AirSWOT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Ka</a:t>
            </a:r>
            <a:r>
              <a:rPr lang="en-US" sz="2400" b="1" dirty="0" smtClean="0"/>
              <a:t>-SPAR: </a:t>
            </a:r>
          </a:p>
          <a:p>
            <a:pPr eaLnBrk="1" hangingPunct="1"/>
            <a:r>
              <a:rPr lang="en-US" sz="2400" b="1" dirty="0" smtClean="0"/>
              <a:t>Fort Yukon Joint Ground-Air Survey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ver 153-sectional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76" y="1400200"/>
            <a:ext cx="3048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896" y="3650704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4341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Beaver (WBQ, west of Fort Yukon)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49217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273513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7-19 at 16.10.4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443" y="1603639"/>
            <a:ext cx="3278405" cy="454908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pavelky_0072 (YF West Sag River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pavelky_0072#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00FF"/>
                </a:solidFill>
              </a:rPr>
              <a:t>pave01_063aa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2 </a:t>
            </a:r>
            <a:r>
              <a:rPr lang="fi-FI" sz="1600" b="1" dirty="0" smtClean="0">
                <a:solidFill>
                  <a:srgbClr val="0000FF"/>
                </a:solidFill>
              </a:rPr>
              <a:t>pave02_243aa</a:t>
            </a:r>
            <a:endParaRPr lang="en-US" sz="1600" b="1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3 </a:t>
            </a:r>
            <a:r>
              <a:rPr lang="fi-FI" sz="1600" b="1" dirty="0" smtClean="0">
                <a:solidFill>
                  <a:srgbClr val="0000FF"/>
                </a:solidFill>
              </a:rPr>
              <a:t>pave03_063aa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4 </a:t>
            </a:r>
            <a:r>
              <a:rPr lang="fi-FI" sz="1600" b="1" dirty="0" smtClean="0">
                <a:solidFill>
                  <a:srgbClr val="0000FF"/>
                </a:solidFill>
              </a:rPr>
              <a:t>pave04_243aa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pave07_359aa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pave05_019aa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pave06_349aa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pave08_169aa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pave09_199aa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pave10_179aa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1-4 not acquired on 7/19/17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7934" y="1565702"/>
            <a:ext cx="358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&amp; acquisition segments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1526" y="4712568"/>
            <a:ext cx="1220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0000FF"/>
                </a:solidFill>
              </a:rPr>
              <a:t>pave01_063aa</a:t>
            </a:r>
          </a:p>
          <a:p>
            <a:r>
              <a:rPr lang="fi-FI" sz="1200" b="1" dirty="0" smtClean="0">
                <a:solidFill>
                  <a:srgbClr val="0000FF"/>
                </a:solidFill>
              </a:rPr>
              <a:t>pave02_243aa</a:t>
            </a:r>
          </a:p>
          <a:p>
            <a:r>
              <a:rPr lang="fi-FI" sz="1200" b="1" dirty="0" smtClean="0">
                <a:solidFill>
                  <a:srgbClr val="0000FF"/>
                </a:solidFill>
              </a:rPr>
              <a:t>pave03_063aa</a:t>
            </a:r>
          </a:p>
          <a:p>
            <a:r>
              <a:rPr lang="fi-FI" sz="1200" b="1" dirty="0">
                <a:solidFill>
                  <a:srgbClr val="0000FF"/>
                </a:solidFill>
              </a:rPr>
              <a:t>p</a:t>
            </a:r>
            <a:r>
              <a:rPr lang="fi-FI" sz="1200" b="1" dirty="0" smtClean="0">
                <a:solidFill>
                  <a:srgbClr val="0000FF"/>
                </a:solidFill>
              </a:rPr>
              <a:t>ave0$_243aa</a:t>
            </a:r>
            <a:endParaRPr lang="fi-FI" sz="1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512" y="3056384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pave07_359aa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3520" y="2624336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pave05_019aa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3520" y="2120280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pave06_349aa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9678" y="3128392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pave10_179aa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1686" y="2696344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pave09_199aa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1686" y="219228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/>
              <a:t>pave08_169aa</a:t>
            </a:r>
          </a:p>
        </p:txBody>
      </p:sp>
    </p:spTree>
    <p:extLst>
      <p:ext uri="{BB962C8B-B14F-4D97-AF65-F5344CB8AC3E}">
        <p14:creationId xmlns:p14="http://schemas.microsoft.com/office/powerpoint/2010/main" val="199431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 - Sag River detail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568" y="1580728"/>
            <a:ext cx="2758229" cy="4572000"/>
          </a:xfrm>
          <a:prstGeom prst="rect">
            <a:avLst/>
          </a:prstGeom>
        </p:spPr>
      </p:pic>
      <p:pic>
        <p:nvPicPr>
          <p:cNvPr id="2" name="Picture 1" descr="AirSWOT complete - Sag River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248" y="1616224"/>
            <a:ext cx="2760079" cy="45720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952" y="5360640"/>
            <a:ext cx="2376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As-flown lines &amp; acquisition segments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9384" y="5629508"/>
            <a:ext cx="125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Fairbanks AK 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(PAFA)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5807" y="1616224"/>
            <a:ext cx="198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Deadhorse AK (PASC)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9584" y="1616224"/>
            <a:ext cx="1987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Deadhorse AK (PASC)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3720" y="5576664"/>
            <a:ext cx="1512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Sag River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Area Detail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 bwMode="auto">
          <a:xfrm>
            <a:off x="94928" y="1760240"/>
            <a:ext cx="31683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1 </a:t>
            </a:r>
            <a:r>
              <a:rPr lang="fi-FI" sz="1600" b="1" dirty="0" smtClean="0">
                <a:solidFill>
                  <a:srgbClr val="0000FF"/>
                </a:solidFill>
              </a:rPr>
              <a:t>pave01_063aa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 2 </a:t>
            </a:r>
            <a:r>
              <a:rPr lang="fi-FI" sz="1600" b="1" dirty="0" smtClean="0">
                <a:solidFill>
                  <a:srgbClr val="0000FF"/>
                </a:solidFill>
              </a:rPr>
              <a:t>pave02_243aa</a:t>
            </a:r>
            <a:endParaRPr lang="en-US" sz="1600" b="1" dirty="0">
              <a:solidFill>
                <a:srgbClr val="0000FF"/>
              </a:solidFill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3 </a:t>
            </a:r>
            <a:r>
              <a:rPr lang="fi-FI" sz="1600" b="1" dirty="0" smtClean="0">
                <a:solidFill>
                  <a:srgbClr val="0000FF"/>
                </a:solidFill>
              </a:rPr>
              <a:t>pave03_063aa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4 </a:t>
            </a:r>
            <a:r>
              <a:rPr lang="fi-FI" sz="1600" b="1" dirty="0" smtClean="0">
                <a:solidFill>
                  <a:srgbClr val="0000FF"/>
                </a:solidFill>
              </a:rPr>
              <a:t>pave04_243aa</a:t>
            </a:r>
            <a:endParaRPr lang="fi-FI" sz="1600" b="1" dirty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pave07_359aa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6 </a:t>
            </a:r>
            <a:r>
              <a:rPr lang="fi-FI" sz="1600" b="1" dirty="0" smtClean="0"/>
              <a:t>pave05_019aa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7 </a:t>
            </a:r>
            <a:r>
              <a:rPr lang="fi-FI" sz="1600" b="1" dirty="0" smtClean="0"/>
              <a:t>pave06_349aa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8 </a:t>
            </a:r>
            <a:r>
              <a:rPr lang="fi-FI" sz="1600" b="1" dirty="0" smtClean="0"/>
              <a:t>pave08_169aa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9 </a:t>
            </a:r>
            <a:r>
              <a:rPr lang="fi-FI" sz="1600" b="1" dirty="0" smtClean="0"/>
              <a:t>pave09_199aa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10 </a:t>
            </a:r>
            <a:r>
              <a:rPr lang="fi-FI" sz="1600" b="1" dirty="0" smtClean="0"/>
              <a:t>pave10_179aa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  <a:ea typeface="Calibri" charset="0"/>
              </a:rPr>
              <a:t>Lines 1-4 not acquired on 7/19/17</a:t>
            </a:r>
          </a:p>
        </p:txBody>
      </p:sp>
      <p:sp>
        <p:nvSpPr>
          <p:cNvPr id="21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Plan Report: pavelky_0072 (YF West Sag River May 31)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pavelky_0072#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7576" y="4939625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pave07_359aa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9584" y="3632448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pave05_019aa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7576" y="2491353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chemeClr val="bg1"/>
                </a:solidFill>
              </a:rPr>
              <a:t>pave06_349aa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55742" y="5011633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pave10_179aa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27750" y="3704456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pave09_199aa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55742" y="2563361"/>
            <a:ext cx="122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 smtClean="0">
                <a:solidFill>
                  <a:srgbClr val="FFFFFF"/>
                </a:solidFill>
              </a:rPr>
              <a:t>pave08_169aa</a:t>
            </a: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 bwMode="auto">
          <a:xfrm>
            <a:off x="0" y="1832248"/>
            <a:ext cx="86868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b="1" dirty="0" smtClean="0"/>
              <a:t>Quick-look products to be generated</a:t>
            </a:r>
            <a:endParaRPr lang="en-US" sz="2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2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204" y="3632448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240" y="3632448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498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Chalkyitsik</a:t>
            </a:r>
            <a:r>
              <a:rPr lang="en-US" b="1" dirty="0" smtClean="0"/>
              <a:t> Airstrip (east of Fort Yukon)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93233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pic>
        <p:nvPicPr>
          <p:cNvPr id="5" name="Picture 4" descr="Chalkyitsik 181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2" name="Picture 1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6048672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20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201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err="1" smtClean="0"/>
              <a:t>AirSWOT</a:t>
            </a:r>
            <a:r>
              <a:rPr lang="en-US" sz="1800" b="1" dirty="0"/>
              <a:t> / N801NA </a:t>
            </a:r>
            <a:r>
              <a:rPr lang="en-US" sz="1800" b="1" dirty="0" smtClean="0"/>
              <a:t>ABoVE </a:t>
            </a:r>
            <a:r>
              <a:rPr lang="en-US" sz="1800" b="1" dirty="0"/>
              <a:t>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20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Radar: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6600"/>
                </a:solidFill>
              </a:rPr>
              <a:t>Yellow	Failed receiver (socket 5)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Camera: </a:t>
            </a:r>
            <a:r>
              <a:rPr lang="en-US" sz="1800" dirty="0"/>
              <a:t> 	</a:t>
            </a:r>
            <a:r>
              <a:rPr lang="en-US" sz="1800" b="1" dirty="0" smtClean="0">
                <a:solidFill>
                  <a:srgbClr val="FF0000"/>
                </a:solidFill>
              </a:rPr>
              <a:t>RED</a:t>
            </a:r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Camera failed after 51 shots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Status of </a:t>
            </a:r>
            <a:r>
              <a:rPr lang="en-US" sz="1800" dirty="0" smtClean="0"/>
              <a:t>Crew: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Fairbanks International Airport (PAFA)</a:t>
            </a:r>
          </a:p>
          <a:p>
            <a:r>
              <a:rPr lang="en-US" sz="1800" dirty="0" smtClean="0"/>
              <a:t>Crew:  </a:t>
            </a:r>
            <a:r>
              <a:rPr lang="en-US" sz="1800" dirty="0" err="1"/>
              <a:t>Salling</a:t>
            </a:r>
            <a:r>
              <a:rPr lang="en-US" sz="1800" dirty="0"/>
              <a:t>, Posada, Chao, Soto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Coordinators: T </a:t>
            </a:r>
            <a:r>
              <a:rPr lang="en-US" sz="1800" dirty="0" err="1" smtClean="0">
                <a:latin typeface="Arial" charset="0"/>
                <a:ea typeface="Calibri" charset="0"/>
              </a:rPr>
              <a:t>Pavelsky</a:t>
            </a:r>
            <a:r>
              <a:rPr lang="en-US" sz="1800" dirty="0" smtClean="0">
                <a:latin typeface="Arial" charset="0"/>
                <a:ea typeface="Calibri" charset="0"/>
              </a:rPr>
              <a:t>, C Rains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L Smith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7" name="Picture 6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 err="1"/>
              <a:t>AirSWOT</a:t>
            </a:r>
            <a:r>
              <a:rPr lang="en-US" sz="1800" dirty="0"/>
              <a:t> team took off around 0915 local this morning and flew 10 central Yukon Flat lines (FLIGHT PLAN PAVE_0072). </a:t>
            </a:r>
            <a:endParaRPr lang="en-US" sz="1800" dirty="0" smtClean="0"/>
          </a:p>
          <a:p>
            <a:r>
              <a:rPr lang="en-US" sz="1800" dirty="0" smtClean="0"/>
              <a:t>Weather </a:t>
            </a:r>
            <a:r>
              <a:rPr lang="en-US" sz="1800" dirty="0"/>
              <a:t>condition were mostly overcast with sky broken from time to time. </a:t>
            </a:r>
            <a:endParaRPr lang="en-US" sz="1800" dirty="0" smtClean="0"/>
          </a:p>
          <a:p>
            <a:r>
              <a:rPr lang="en-US" sz="1800" dirty="0" smtClean="0"/>
              <a:t>IR </a:t>
            </a:r>
            <a:r>
              <a:rPr lang="en-US" sz="1800" dirty="0"/>
              <a:t>camera stopped working during the 2nd line and crew was unable to revive it after 51 shots were taken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Replacement </a:t>
            </a:r>
            <a:r>
              <a:rPr lang="en-US" sz="1800" dirty="0"/>
              <a:t>camera </a:t>
            </a:r>
            <a:r>
              <a:rPr lang="en-US" sz="1800" dirty="0" smtClean="0"/>
              <a:t>#2 is </a:t>
            </a:r>
            <a:r>
              <a:rPr lang="en-US" sz="1800" dirty="0"/>
              <a:t>now installed on </a:t>
            </a:r>
            <a:r>
              <a:rPr lang="en-US" sz="1800" dirty="0" smtClean="0"/>
              <a:t>NASA801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rew </a:t>
            </a:r>
            <a:r>
              <a:rPr lang="en-US" sz="1800" dirty="0"/>
              <a:t>discovered the replacement camera had a damaged “flash sync” connector. Without this connector, the unit can still take pictures using the </a:t>
            </a:r>
            <a:r>
              <a:rPr lang="en-US" sz="1800" dirty="0" err="1"/>
              <a:t>intervalometer</a:t>
            </a:r>
            <a:r>
              <a:rPr lang="en-US" sz="1800" dirty="0"/>
              <a:t>. However, it will not register the events with timestamps from on board GPS unit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Ground team deployed near Fort Yukon making concurrent lake and river height measurements</a:t>
            </a:r>
          </a:p>
          <a:p>
            <a:r>
              <a:rPr lang="en-US" sz="1800" dirty="0" smtClean="0"/>
              <a:t>Active precipitation during </a:t>
            </a:r>
            <a:r>
              <a:rPr lang="en-US" sz="1800" dirty="0" err="1" smtClean="0"/>
              <a:t>AirSWOT</a:t>
            </a:r>
            <a:r>
              <a:rPr lang="en-US" sz="1800" dirty="0" smtClean="0"/>
              <a:t> </a:t>
            </a:r>
            <a:r>
              <a:rPr lang="en-US" sz="1800" dirty="0" err="1" smtClean="0"/>
              <a:t>overflight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37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20 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202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1369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Friday 21 July </a:t>
            </a:r>
            <a:r>
              <a:rPr lang="en-US" sz="1800" b="1" dirty="0"/>
              <a:t>2017 (DOY </a:t>
            </a:r>
            <a:r>
              <a:rPr lang="en-US" sz="1800" b="1" dirty="0" smtClean="0"/>
              <a:t>202)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Sag River joint ground-air survey #2</a:t>
            </a:r>
            <a:endParaRPr lang="en-US" sz="1800" dirty="0"/>
          </a:p>
          <a:p>
            <a:pPr algn="l"/>
            <a:endParaRPr lang="en-US" sz="1800" b="1" dirty="0" smtClean="0"/>
          </a:p>
          <a:p>
            <a:pPr algn="l"/>
            <a:r>
              <a:rPr lang="en-US" sz="1800" b="1" dirty="0" smtClean="0"/>
              <a:t>Saturday 22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Return to Palmdale CA/AFRC</a:t>
            </a: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irbanks depar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80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View of PAFA and the Tanana River just after takeoff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71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building storm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48072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Storms building over the Yukon Flats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4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DSC_04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560" y="968152"/>
            <a:ext cx="2743200" cy="1828800"/>
          </a:xfrm>
          <a:prstGeom prst="rect">
            <a:avLst/>
          </a:prstGeom>
        </p:spPr>
      </p:pic>
      <p:pic>
        <p:nvPicPr>
          <p:cNvPr id="10" name="Picture 9" descr="DSC_04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968152"/>
            <a:ext cx="2743200" cy="1828800"/>
          </a:xfrm>
          <a:prstGeom prst="rect">
            <a:avLst/>
          </a:prstGeom>
        </p:spPr>
      </p:pic>
      <p:pic>
        <p:nvPicPr>
          <p:cNvPr id="11" name="Picture 10" descr="DSC_04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2912368"/>
            <a:ext cx="4114800" cy="2743200"/>
          </a:xfrm>
          <a:prstGeom prst="rect">
            <a:avLst/>
          </a:prstGeom>
        </p:spPr>
      </p:pic>
      <p:pic>
        <p:nvPicPr>
          <p:cNvPr id="13" name="Picture 12" descr="DSC_04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2912368"/>
            <a:ext cx="4114800" cy="2743200"/>
          </a:xfrm>
          <a:prstGeom prst="rect">
            <a:avLst/>
          </a:prstGeom>
        </p:spPr>
      </p:pic>
      <p:pic>
        <p:nvPicPr>
          <p:cNvPr id="14" name="Picture 13" descr="DSC_043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244" y="96815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7-07-20-1902Z-hrpt_ykn_ir_100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064" y="968152"/>
            <a:ext cx="4114800" cy="3979490"/>
          </a:xfrm>
          <a:prstGeom prst="rect">
            <a:avLst/>
          </a:prstGeom>
        </p:spPr>
      </p:pic>
      <p:pic>
        <p:nvPicPr>
          <p:cNvPr id="6" name="Picture 5" descr="2017-07-20-1902Z-hrpt_ykn_nir_100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968151"/>
            <a:ext cx="4114800" cy="4025456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3000000">
            <a:off x="2754539" y="2439698"/>
            <a:ext cx="54864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0201" y="4280520"/>
            <a:ext cx="177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Visible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1902Z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681" y="428052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1902Z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04656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Partly cloudy to overcast over the Yukon Flats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 rot="3000000">
            <a:off x="7003011" y="2445486"/>
            <a:ext cx="548640" cy="13716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896" y="3650704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232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2448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 July 2017/DOY 201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Yukon Joint Ground-Air Survey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208" y="3704456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8265" y="3704456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320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Fort Yukon (FYU) (PFYU)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49217" y="370445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400200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pic>
        <p:nvPicPr>
          <p:cNvPr id="14" name="Picture 13" descr="Fort Yukon 75-sectional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48" y="132819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2080591731</TotalTime>
  <Words>711</Words>
  <Application>Microsoft Macintosh PowerPoint</Application>
  <PresentationFormat>Custom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Photo Editor Photo</vt:lpstr>
      <vt:lpstr>PowerPoint Presentation</vt:lpstr>
      <vt:lpstr>20 July 2017/DOY 201 Fort Yukon Joint Ground-Air Survey</vt:lpstr>
      <vt:lpstr>20 July 2017/DOY 201 Fort Yukon Joint Ground-Air Survey</vt:lpstr>
      <vt:lpstr>20 July 2017/DOY 202 72-Hour Look Ahead</vt:lpstr>
      <vt:lpstr>PowerPoint Presentation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  <vt:lpstr>20 July 2017/DOY 201 Fort Yukon Joint Ground-Air Survey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3668</cp:revision>
  <cp:lastPrinted>2012-09-27T19:06:18Z</cp:lastPrinted>
  <dcterms:created xsi:type="dcterms:W3CDTF">2011-01-14T21:06:41Z</dcterms:created>
  <dcterms:modified xsi:type="dcterms:W3CDTF">2017-07-24T13:15:31Z</dcterms:modified>
</cp:coreProperties>
</file>